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8" r:id="rId1"/>
  </p:sldMasterIdLst>
  <p:notesMasterIdLst>
    <p:notesMasterId r:id="rId18"/>
  </p:notesMasterIdLst>
  <p:sldIdLst>
    <p:sldId id="256" r:id="rId2"/>
    <p:sldId id="282" r:id="rId3"/>
    <p:sldId id="295" r:id="rId4"/>
    <p:sldId id="289" r:id="rId5"/>
    <p:sldId id="260" r:id="rId6"/>
    <p:sldId id="264" r:id="rId7"/>
    <p:sldId id="266" r:id="rId8"/>
    <p:sldId id="268" r:id="rId9"/>
    <p:sldId id="291" r:id="rId10"/>
    <p:sldId id="292" r:id="rId11"/>
    <p:sldId id="290" r:id="rId12"/>
    <p:sldId id="272" r:id="rId13"/>
    <p:sldId id="274" r:id="rId14"/>
    <p:sldId id="275" r:id="rId15"/>
    <p:sldId id="293" r:id="rId16"/>
    <p:sldId id="294" r:id="rId17"/>
  </p:sldIdLst>
  <p:sldSz cx="12192000" cy="6858000"/>
  <p:notesSz cx="6797675" cy="98742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292" autoAdjust="0"/>
    <p:restoredTop sz="94660"/>
  </p:normalViewPr>
  <p:slideViewPr>
    <p:cSldViewPr snapToGrid="0">
      <p:cViewPr>
        <p:scale>
          <a:sx n="75" d="100"/>
          <a:sy n="75" d="100"/>
        </p:scale>
        <p:origin x="792" y="24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2BFD5D-4013-4995-BFCA-27743A7B4B22}" type="datetimeFigureOut">
              <a:rPr lang="ru-RU" smtClean="0"/>
              <a:t>16.05.2018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6563" y="1233488"/>
            <a:ext cx="5924550" cy="3333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51983"/>
            <a:ext cx="5438140" cy="388798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304178-AF07-411F-8044-364D02BDA0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6571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304178-AF07-411F-8044-364D02BDA0B1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22068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F50E1-D454-4EAF-A33C-E664C2EC72A3}" type="datetimeFigureOut">
              <a:rPr lang="ru-RU" smtClean="0"/>
              <a:t>16.05.2018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0C42A-9DB4-4856-8779-0FA18C5164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4660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F50E1-D454-4EAF-A33C-E664C2EC72A3}" type="datetimeFigureOut">
              <a:rPr lang="ru-RU" smtClean="0"/>
              <a:t>16.05.2018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0C42A-9DB4-4856-8779-0FA18C5164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85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F50E1-D454-4EAF-A33C-E664C2EC72A3}" type="datetimeFigureOut">
              <a:rPr lang="ru-RU" smtClean="0"/>
              <a:t>16.05.2018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0C42A-9DB4-4856-8779-0FA18C5164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21393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F50E1-D454-4EAF-A33C-E664C2EC72A3}" type="datetimeFigureOut">
              <a:rPr lang="ru-RU" smtClean="0"/>
              <a:t>16.05.2018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0C42A-9DB4-4856-8779-0FA18C5164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72314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F50E1-D454-4EAF-A33C-E664C2EC72A3}" type="datetimeFigureOut">
              <a:rPr lang="ru-RU" smtClean="0"/>
              <a:t>16.05.2018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0C42A-9DB4-4856-8779-0FA18C5164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05869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F50E1-D454-4EAF-A33C-E664C2EC72A3}" type="datetimeFigureOut">
              <a:rPr lang="ru-RU" smtClean="0"/>
              <a:t>16.05.2018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0C42A-9DB4-4856-8779-0FA18C5164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92657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F50E1-D454-4EAF-A33C-E664C2EC72A3}" type="datetimeFigureOut">
              <a:rPr lang="ru-RU" smtClean="0"/>
              <a:t>16.05.2018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0C42A-9DB4-4856-8779-0FA18C5164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95143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F50E1-D454-4EAF-A33C-E664C2EC72A3}" type="datetimeFigureOut">
              <a:rPr lang="ru-RU" smtClean="0"/>
              <a:t>16.05.2018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0C42A-9DB4-4856-8779-0FA18C5164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58843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F50E1-D454-4EAF-A33C-E664C2EC72A3}" type="datetimeFigureOut">
              <a:rPr lang="ru-RU" smtClean="0"/>
              <a:t>16.05.2018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0C42A-9DB4-4856-8779-0FA18C5164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29557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F50E1-D454-4EAF-A33C-E664C2EC72A3}" type="datetimeFigureOut">
              <a:rPr lang="ru-RU" smtClean="0"/>
              <a:t>16.05.2018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DA0C42A-9DB4-4856-8779-0FA18C5164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8872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F50E1-D454-4EAF-A33C-E664C2EC72A3}" type="datetimeFigureOut">
              <a:rPr lang="ru-RU" smtClean="0"/>
              <a:t>16.05.2018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0C42A-9DB4-4856-8779-0FA18C5164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1267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F50E1-D454-4EAF-A33C-E664C2EC72A3}" type="datetimeFigureOut">
              <a:rPr lang="ru-RU" smtClean="0"/>
              <a:t>16.05.2018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0C42A-9DB4-4856-8779-0FA18C5164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7781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F50E1-D454-4EAF-A33C-E664C2EC72A3}" type="datetimeFigureOut">
              <a:rPr lang="ru-RU" smtClean="0"/>
              <a:t>16.05.2018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0C42A-9DB4-4856-8779-0FA18C5164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0693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F50E1-D454-4EAF-A33C-E664C2EC72A3}" type="datetimeFigureOut">
              <a:rPr lang="ru-RU" smtClean="0"/>
              <a:t>16.05.2018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0C42A-9DB4-4856-8779-0FA18C5164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059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F50E1-D454-4EAF-A33C-E664C2EC72A3}" type="datetimeFigureOut">
              <a:rPr lang="ru-RU" smtClean="0"/>
              <a:t>16.05.2018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0C42A-9DB4-4856-8779-0FA18C5164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00881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F50E1-D454-4EAF-A33C-E664C2EC72A3}" type="datetimeFigureOut">
              <a:rPr lang="ru-RU" smtClean="0"/>
              <a:t>16.05.2018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0C42A-9DB4-4856-8779-0FA18C5164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0084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F50E1-D454-4EAF-A33C-E664C2EC72A3}" type="datetimeFigureOut">
              <a:rPr lang="ru-RU" smtClean="0"/>
              <a:t>16.05.2018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0C42A-9DB4-4856-8779-0FA18C5164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5613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FCF50E1-D454-4EAF-A33C-E664C2EC72A3}" type="datetimeFigureOut">
              <a:rPr lang="ru-RU" smtClean="0"/>
              <a:t>16.05.2018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DA0C42A-9DB4-4856-8779-0FA18C5164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5477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  <p:sldLayoutId id="2147483751" r:id="rId13"/>
    <p:sldLayoutId id="2147483752" r:id="rId14"/>
    <p:sldLayoutId id="2147483753" r:id="rId15"/>
    <p:sldLayoutId id="2147483754" r:id="rId16"/>
    <p:sldLayoutId id="214748375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7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3600" dirty="0"/>
              <a:t>О возможности оснащения испытательных лабораторий автоматизированными весами для контроля характеристик партии фасованных товаров в упаковках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Юрий Новиков </a:t>
            </a:r>
          </a:p>
          <a:p>
            <a:r>
              <a:rPr lang="ru-RU" dirty="0"/>
              <a:t>ООО «</a:t>
            </a:r>
            <a:r>
              <a:rPr lang="ru-RU" dirty="0" err="1"/>
              <a:t>Сарторос</a:t>
            </a:r>
            <a:r>
              <a:rPr lang="ru-RU" dirty="0"/>
              <a:t>»</a:t>
            </a:r>
          </a:p>
          <a:p>
            <a:r>
              <a:rPr lang="ru-RU" dirty="0"/>
              <a:t>16.05.2018</a:t>
            </a:r>
          </a:p>
          <a:p>
            <a:r>
              <a:rPr lang="en-US" dirty="0"/>
              <a:t>Yury.Novikov@sartoros.ru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6313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6384" y="1"/>
            <a:ext cx="9208477" cy="77643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Конфигурации 3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70792" y="1118299"/>
            <a:ext cx="2700762" cy="159729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1977" y="97611"/>
            <a:ext cx="1798476" cy="621846"/>
          </a:xfrm>
          <a:prstGeom prst="rect">
            <a:avLst/>
          </a:prstGeom>
        </p:spPr>
      </p:pic>
      <p:pic>
        <p:nvPicPr>
          <p:cNvPr id="12" name="Picture 4" descr="P:\marketing\Mechatronics\Photos\PRODUCTS_Application\Combics\Indicator__General\wi0813d1-WH.jpg">
            <a:extLst>
              <a:ext uri="{FF2B5EF4-FFF2-40B4-BE49-F238E27FC236}">
                <a16:creationId xmlns:a16="http://schemas.microsoft.com/office/drawing/2014/main" id="{AFFADEA3-CC7B-44DC-9860-DEFDDA53C6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663" y="3074988"/>
            <a:ext cx="2736850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7" descr="P:\marketing\Mechatronics\Photos\PRODUCTS_Application\IS\IS\wi0670d1-WH.jpg">
            <a:extLst>
              <a:ext uri="{FF2B5EF4-FFF2-40B4-BE49-F238E27FC236}">
                <a16:creationId xmlns:a16="http://schemas.microsoft.com/office/drawing/2014/main" id="{9EF6A793-B45C-4ADE-9CE6-7B3E889F93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3" y="4142412"/>
            <a:ext cx="3732212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4" name="Tabelle 1">
            <a:extLst>
              <a:ext uri="{FF2B5EF4-FFF2-40B4-BE49-F238E27FC236}">
                <a16:creationId xmlns:a16="http://schemas.microsoft.com/office/drawing/2014/main" id="{6CA2D351-42C0-4C3F-B1F4-0F66F948A280}"/>
              </a:ext>
            </a:extLst>
          </p:cNvPr>
          <p:cNvGraphicFramePr>
            <a:graphicFrameLocks noGrp="1"/>
          </p:cNvGraphicFramePr>
          <p:nvPr/>
        </p:nvGraphicFramePr>
        <p:xfrm>
          <a:off x="4398962" y="1118298"/>
          <a:ext cx="7634287" cy="30241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6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841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659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94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245281">
                <a:tc>
                  <a:txBody>
                    <a:bodyPr/>
                    <a:lstStyle/>
                    <a:p>
                      <a:r>
                        <a:rPr lang="ru-RU" sz="1200" dirty="0"/>
                        <a:t>Тип</a:t>
                      </a:r>
                      <a:endParaRPr lang="de-DE" sz="1200" dirty="0"/>
                    </a:p>
                  </a:txBody>
                  <a:tcPr marL="91433" marR="91433"/>
                </a:tc>
                <a:tc>
                  <a:txBody>
                    <a:bodyPr/>
                    <a:lstStyle/>
                    <a:p>
                      <a:r>
                        <a:rPr lang="de-DE" sz="1200" dirty="0"/>
                        <a:t>Max. / d / e (g)</a:t>
                      </a:r>
                    </a:p>
                  </a:txBody>
                  <a:tcPr marL="91433" marR="91433"/>
                </a:tc>
                <a:tc>
                  <a:txBody>
                    <a:bodyPr/>
                    <a:lstStyle/>
                    <a:p>
                      <a:r>
                        <a:rPr lang="de-DE" sz="1200" dirty="0"/>
                        <a:t>IP</a:t>
                      </a:r>
                    </a:p>
                  </a:txBody>
                  <a:tcPr marL="91433" marR="91433"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Упаковки</a:t>
                      </a:r>
                      <a:endParaRPr lang="de-DE" sz="1200" dirty="0"/>
                    </a:p>
                  </a:txBody>
                  <a:tcPr marL="91433" marR="91433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9416">
                <a:tc>
                  <a:txBody>
                    <a:bodyPr/>
                    <a:lstStyle/>
                    <a:p>
                      <a:r>
                        <a:rPr lang="de-DE" sz="1200" b="1" dirty="0"/>
                        <a:t>CAHE-SPC</a:t>
                      </a:r>
                      <a:r>
                        <a:rPr lang="de-DE" sz="1200" dirty="0"/>
                        <a:t>-16HCE</a:t>
                      </a:r>
                    </a:p>
                  </a:txBody>
                  <a:tcPr marL="91452" marR="91452" marT="45702" marB="45702"/>
                </a:tc>
                <a:tc>
                  <a:txBody>
                    <a:bodyPr/>
                    <a:lstStyle/>
                    <a:p>
                      <a:r>
                        <a:rPr lang="de-DE" sz="1200" dirty="0"/>
                        <a:t>16.000/0,1/1</a:t>
                      </a:r>
                    </a:p>
                  </a:txBody>
                  <a:tcPr marL="91452" marR="91452" marT="45702" marB="45702"/>
                </a:tc>
                <a:tc>
                  <a:txBody>
                    <a:bodyPr/>
                    <a:lstStyle/>
                    <a:p>
                      <a:r>
                        <a:rPr lang="de-DE" sz="1200" dirty="0"/>
                        <a:t>IP69K / IP65</a:t>
                      </a:r>
                    </a:p>
                  </a:txBody>
                  <a:tcPr marL="91452" marR="91452" marT="45702" marB="45702"/>
                </a:tc>
                <a:tc>
                  <a:txBody>
                    <a:bodyPr/>
                    <a:lstStyle/>
                    <a:p>
                      <a:r>
                        <a:rPr lang="de-DE" sz="1200" dirty="0"/>
                        <a:t>≥ 150g/ml (EU)</a:t>
                      </a:r>
                    </a:p>
                  </a:txBody>
                  <a:tcPr marL="91452" marR="91452" marT="45702" marB="45702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9416">
                <a:tc>
                  <a:txBody>
                    <a:bodyPr/>
                    <a:lstStyle/>
                    <a:p>
                      <a:r>
                        <a:rPr lang="de-DE" sz="1200" b="1" dirty="0"/>
                        <a:t>CAHE-SPC</a:t>
                      </a:r>
                      <a:r>
                        <a:rPr lang="de-DE" sz="1200" dirty="0"/>
                        <a:t>-34HCE</a:t>
                      </a:r>
                    </a:p>
                  </a:txBody>
                  <a:tcPr marL="91452" marR="91452" marT="45702" marB="45702"/>
                </a:tc>
                <a:tc>
                  <a:txBody>
                    <a:bodyPr/>
                    <a:lstStyle/>
                    <a:p>
                      <a:r>
                        <a:rPr lang="de-DE" sz="1200" dirty="0"/>
                        <a:t>34.000/0,1/1</a:t>
                      </a:r>
                    </a:p>
                  </a:txBody>
                  <a:tcPr marL="91452" marR="91452" marT="45702" marB="45702"/>
                </a:tc>
                <a:tc>
                  <a:txBody>
                    <a:bodyPr/>
                    <a:lstStyle/>
                    <a:p>
                      <a:r>
                        <a:rPr lang="de-DE" sz="1200" dirty="0"/>
                        <a:t>IP69K / IP65</a:t>
                      </a:r>
                    </a:p>
                  </a:txBody>
                  <a:tcPr marL="91452" marR="91452" marT="45702" marB="45702"/>
                </a:tc>
                <a:tc>
                  <a:txBody>
                    <a:bodyPr/>
                    <a:lstStyle/>
                    <a:p>
                      <a:r>
                        <a:rPr lang="de-DE" sz="1200" dirty="0"/>
                        <a:t>≥ 150g/ml (EU)</a:t>
                      </a:r>
                    </a:p>
                  </a:txBody>
                  <a:tcPr marL="91452" marR="91452" marT="45702" marB="45702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9562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6384" y="1"/>
            <a:ext cx="9208477" cy="77643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Конфигурации 4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70792" y="1118299"/>
            <a:ext cx="2700762" cy="159729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1977" y="97611"/>
            <a:ext cx="1798476" cy="621846"/>
          </a:xfrm>
          <a:prstGeom prst="rect">
            <a:avLst/>
          </a:prstGeom>
        </p:spPr>
      </p:pic>
      <p:pic>
        <p:nvPicPr>
          <p:cNvPr id="12" name="Picture 4" descr="P:\marketing\Mechatronics\Photos\PRODUCTS_Application\Combics\Indicator__General\wi0813d1-WH.jpg">
            <a:extLst>
              <a:ext uri="{FF2B5EF4-FFF2-40B4-BE49-F238E27FC236}">
                <a16:creationId xmlns:a16="http://schemas.microsoft.com/office/drawing/2014/main" id="{AFFADEA3-CC7B-44DC-9860-DEFDDA53C6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663" y="3074988"/>
            <a:ext cx="2736850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5" descr="P:\marketing\Mechatronics\Photos\PRODUCTS_Application\Combics\Platforms\wi0379d1-WH.jpg">
            <a:extLst>
              <a:ext uri="{FF2B5EF4-FFF2-40B4-BE49-F238E27FC236}">
                <a16:creationId xmlns:a16="http://schemas.microsoft.com/office/drawing/2014/main" id="{AF5D983B-EE56-4DD7-AB3F-0DE3A09281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63" y="4343400"/>
            <a:ext cx="4046537" cy="221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8" name="Tabelle 1">
            <a:extLst>
              <a:ext uri="{FF2B5EF4-FFF2-40B4-BE49-F238E27FC236}">
                <a16:creationId xmlns:a16="http://schemas.microsoft.com/office/drawing/2014/main" id="{BE3CE918-2C06-4841-B1EC-9F466CA6F8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6730070"/>
              </p:ext>
            </p:extLst>
          </p:nvPr>
        </p:nvGraphicFramePr>
        <p:xfrm>
          <a:off x="4502150" y="1115443"/>
          <a:ext cx="7329487" cy="37812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1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90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834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658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18272">
                <a:tc>
                  <a:txBody>
                    <a:bodyPr/>
                    <a:lstStyle/>
                    <a:p>
                      <a:r>
                        <a:rPr lang="ru-RU" sz="1100" dirty="0"/>
                        <a:t>Тип</a:t>
                      </a:r>
                      <a:endParaRPr lang="de-DE" sz="1100" dirty="0"/>
                    </a:p>
                  </a:txBody>
                  <a:tcPr marL="91439" marR="91439" marT="41992" marB="41992"/>
                </a:tc>
                <a:tc>
                  <a:txBody>
                    <a:bodyPr/>
                    <a:lstStyle/>
                    <a:p>
                      <a:r>
                        <a:rPr lang="de-DE" sz="1100" dirty="0"/>
                        <a:t>Max. / d / e (g)</a:t>
                      </a:r>
                    </a:p>
                  </a:txBody>
                  <a:tcPr marL="91439" marR="91439" marT="41992" marB="41992"/>
                </a:tc>
                <a:tc>
                  <a:txBody>
                    <a:bodyPr/>
                    <a:lstStyle/>
                    <a:p>
                      <a:r>
                        <a:rPr lang="de-DE" sz="1100" dirty="0"/>
                        <a:t>IP</a:t>
                      </a:r>
                    </a:p>
                  </a:txBody>
                  <a:tcPr marL="91439" marR="91439" marT="41992" marB="41992"/>
                </a:tc>
                <a:tc>
                  <a:txBody>
                    <a:bodyPr/>
                    <a:lstStyle/>
                    <a:p>
                      <a:r>
                        <a:rPr lang="ru-RU" sz="1100" dirty="0"/>
                        <a:t>Упаковки</a:t>
                      </a:r>
                      <a:endParaRPr lang="de-DE" sz="1100" dirty="0"/>
                    </a:p>
                  </a:txBody>
                  <a:tcPr marL="91439" marR="91439" marT="41992" marB="4199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8141">
                <a:tc>
                  <a:txBody>
                    <a:bodyPr/>
                    <a:lstStyle/>
                    <a:p>
                      <a:r>
                        <a:rPr lang="de-DE" sz="1100" b="1" dirty="0"/>
                        <a:t>CAWS-SPC</a:t>
                      </a:r>
                      <a:r>
                        <a:rPr lang="de-DE" sz="1100" dirty="0"/>
                        <a:t>-3NCE</a:t>
                      </a:r>
                    </a:p>
                  </a:txBody>
                  <a:tcPr marL="91447" marR="91447" marT="41959" marB="41959"/>
                </a:tc>
                <a:tc>
                  <a:txBody>
                    <a:bodyPr/>
                    <a:lstStyle/>
                    <a:p>
                      <a:r>
                        <a:rPr lang="de-DE" sz="1100" dirty="0"/>
                        <a:t>3.000/2x3000/0,5</a:t>
                      </a:r>
                    </a:p>
                  </a:txBody>
                  <a:tcPr marL="91447" marR="91447" marT="41959" marB="41959"/>
                </a:tc>
                <a:tc>
                  <a:txBody>
                    <a:bodyPr/>
                    <a:lstStyle/>
                    <a:p>
                      <a:r>
                        <a:rPr lang="de-DE" sz="1100" dirty="0"/>
                        <a:t>IP69K / IP68</a:t>
                      </a:r>
                    </a:p>
                  </a:txBody>
                  <a:tcPr marL="91447" marR="91447" marT="41959" marB="41959"/>
                </a:tc>
                <a:tc>
                  <a:txBody>
                    <a:bodyPr/>
                    <a:lstStyle/>
                    <a:p>
                      <a:r>
                        <a:rPr lang="de-DE" sz="1100" dirty="0"/>
                        <a:t>≥ 50g/ml</a:t>
                      </a:r>
                    </a:p>
                  </a:txBody>
                  <a:tcPr marL="91447" marR="91447" marT="41959" marB="41959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3364">
                <a:tc>
                  <a:txBody>
                    <a:bodyPr/>
                    <a:lstStyle/>
                    <a:p>
                      <a:r>
                        <a:rPr lang="de-DE" sz="1100" b="1" dirty="0"/>
                        <a:t>CAWS-SPC</a:t>
                      </a:r>
                      <a:r>
                        <a:rPr lang="de-DE" sz="1100" dirty="0"/>
                        <a:t>-6NCE</a:t>
                      </a:r>
                    </a:p>
                  </a:txBody>
                  <a:tcPr marL="91447" marR="91447" marT="41959" marB="41959"/>
                </a:tc>
                <a:tc>
                  <a:txBody>
                    <a:bodyPr/>
                    <a:lstStyle/>
                    <a:p>
                      <a:r>
                        <a:rPr lang="de-DE" sz="1100" dirty="0"/>
                        <a:t>6.000/2x3000/1</a:t>
                      </a:r>
                    </a:p>
                  </a:txBody>
                  <a:tcPr marL="91447" marR="91447" marT="41959" marB="41959"/>
                </a:tc>
                <a:tc>
                  <a:txBody>
                    <a:bodyPr/>
                    <a:lstStyle/>
                    <a:p>
                      <a:r>
                        <a:rPr lang="de-DE" sz="1100" dirty="0"/>
                        <a:t>IP69K / IP68</a:t>
                      </a:r>
                    </a:p>
                  </a:txBody>
                  <a:tcPr marL="91447" marR="91447" marT="41959" marB="41959"/>
                </a:tc>
                <a:tc>
                  <a:txBody>
                    <a:bodyPr/>
                    <a:lstStyle/>
                    <a:p>
                      <a:r>
                        <a:rPr lang="de-DE" sz="1100" dirty="0"/>
                        <a:t>≥ 150g/ml</a:t>
                      </a:r>
                    </a:p>
                  </a:txBody>
                  <a:tcPr marL="91447" marR="91447" marT="41959" marB="41959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18141">
                <a:tc>
                  <a:txBody>
                    <a:bodyPr/>
                    <a:lstStyle/>
                    <a:p>
                      <a:r>
                        <a:rPr lang="de-DE" sz="1100" b="1" dirty="0"/>
                        <a:t>CAWS-SPC</a:t>
                      </a:r>
                      <a:r>
                        <a:rPr lang="de-DE" sz="1100" dirty="0"/>
                        <a:t>-6UCE</a:t>
                      </a:r>
                    </a:p>
                  </a:txBody>
                  <a:tcPr marL="91447" marR="91447" marT="41959" marB="41959"/>
                </a:tc>
                <a:tc>
                  <a:txBody>
                    <a:bodyPr/>
                    <a:lstStyle/>
                    <a:p>
                      <a:r>
                        <a:rPr lang="de-DE" sz="1100" dirty="0"/>
                        <a:t>6.000/3x3000/0,5</a:t>
                      </a:r>
                    </a:p>
                  </a:txBody>
                  <a:tcPr marL="91447" marR="91447" marT="41959" marB="41959"/>
                </a:tc>
                <a:tc>
                  <a:txBody>
                    <a:bodyPr/>
                    <a:lstStyle/>
                    <a:p>
                      <a:r>
                        <a:rPr lang="de-DE" sz="1100" dirty="0"/>
                        <a:t>IP69K / IP69K</a:t>
                      </a:r>
                    </a:p>
                  </a:txBody>
                  <a:tcPr marL="91447" marR="91447" marT="41959" marB="41959"/>
                </a:tc>
                <a:tc>
                  <a:txBody>
                    <a:bodyPr/>
                    <a:lstStyle/>
                    <a:p>
                      <a:r>
                        <a:rPr lang="de-DE" sz="1100" dirty="0"/>
                        <a:t>≥ 50g/ml</a:t>
                      </a:r>
                    </a:p>
                  </a:txBody>
                  <a:tcPr marL="91447" marR="91447" marT="41959" marB="41959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63364">
                <a:tc>
                  <a:txBody>
                    <a:bodyPr/>
                    <a:lstStyle/>
                    <a:p>
                      <a:r>
                        <a:rPr lang="de-DE" sz="1100" b="1" dirty="0"/>
                        <a:t>CAWS-SPC</a:t>
                      </a:r>
                      <a:r>
                        <a:rPr lang="de-DE" sz="1100" dirty="0"/>
                        <a:t>-15UCE</a:t>
                      </a:r>
                    </a:p>
                  </a:txBody>
                  <a:tcPr marL="91447" marR="91447" marT="41959" marB="41959"/>
                </a:tc>
                <a:tc>
                  <a:txBody>
                    <a:bodyPr/>
                    <a:lstStyle/>
                    <a:p>
                      <a:r>
                        <a:rPr lang="de-DE" sz="1100" dirty="0"/>
                        <a:t>15.000/3x3000/1</a:t>
                      </a:r>
                    </a:p>
                  </a:txBody>
                  <a:tcPr marL="91447" marR="91447" marT="41959" marB="41959"/>
                </a:tc>
                <a:tc>
                  <a:txBody>
                    <a:bodyPr/>
                    <a:lstStyle/>
                    <a:p>
                      <a:r>
                        <a:rPr lang="de-DE" sz="1100" dirty="0"/>
                        <a:t>IP69K / IP69K</a:t>
                      </a:r>
                    </a:p>
                  </a:txBody>
                  <a:tcPr marL="91447" marR="91447" marT="41959" marB="41959"/>
                </a:tc>
                <a:tc>
                  <a:txBody>
                    <a:bodyPr/>
                    <a:lstStyle/>
                    <a:p>
                      <a:r>
                        <a:rPr lang="de-DE" sz="1100" dirty="0"/>
                        <a:t>≥ 150g/ml</a:t>
                      </a:r>
                    </a:p>
                  </a:txBody>
                  <a:tcPr marL="91447" marR="91447" marT="41959" marB="41959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12424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64637"/>
          </a:xfrm>
        </p:spPr>
        <p:txBody>
          <a:bodyPr>
            <a:normAutofit fontScale="90000"/>
          </a:bodyPr>
          <a:lstStyle/>
          <a:p>
            <a:pPr algn="ctr"/>
            <a:br>
              <a:rPr lang="ru-RU" dirty="0"/>
            </a:br>
            <a:r>
              <a:rPr 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Управление данными / интервал выборки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593820" y="1794793"/>
            <a:ext cx="2615282" cy="4351338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499172" y="4597613"/>
            <a:ext cx="2834886" cy="154851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69924" y="107916"/>
            <a:ext cx="1798476" cy="62184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50258" y="4597613"/>
            <a:ext cx="2834886" cy="140829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389144" y="1361130"/>
            <a:ext cx="609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  <a:p>
            <a:r>
              <a:rPr lang="ru-RU" dirty="0"/>
              <a:t>500 продуктов</a:t>
            </a:r>
          </a:p>
          <a:p>
            <a:r>
              <a:rPr lang="en-US" dirty="0"/>
              <a:t>ID </a:t>
            </a:r>
            <a:r>
              <a:rPr lang="ru-RU" dirty="0"/>
              <a:t>продукта и название(20 символов)</a:t>
            </a:r>
          </a:p>
          <a:p>
            <a:r>
              <a:rPr lang="ru-RU" dirty="0"/>
              <a:t>Каждому продукту можно присвоить одну из 5 машин.</a:t>
            </a:r>
          </a:p>
          <a:p>
            <a:r>
              <a:rPr lang="ru-RU" dirty="0"/>
              <a:t>Каждому продукту может быть присвоено 3 статистики (почасовая / посменная / ежедневная / еженедельная / ежемесячная / годовая / партия)</a:t>
            </a:r>
          </a:p>
          <a:p>
            <a:r>
              <a:rPr lang="ru-RU" dirty="0"/>
              <a:t>Интервал повторения: система напоминает о необходимости проведения проверки</a:t>
            </a:r>
          </a:p>
        </p:txBody>
      </p:sp>
    </p:spTree>
    <p:extLst>
      <p:ext uri="{BB962C8B-B14F-4D97-AF65-F5344CB8AC3E}">
        <p14:creationId xmlns:p14="http://schemas.microsoft.com/office/powerpoint/2010/main" val="32263320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61219" y="1"/>
            <a:ext cx="10018713" cy="1371600"/>
          </a:xfrm>
        </p:spPr>
        <p:txBody>
          <a:bodyPr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Внутренняя память алиби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044864" y="1450844"/>
            <a:ext cx="4237087" cy="2164268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556482" y="3551605"/>
            <a:ext cx="9876692" cy="3071445"/>
          </a:xfrm>
        </p:spPr>
        <p:txBody>
          <a:bodyPr>
            <a:normAutofit/>
          </a:bodyPr>
          <a:lstStyle/>
          <a:p>
            <a:endParaRPr lang="ru-RU" dirty="0"/>
          </a:p>
          <a:p>
            <a:r>
              <a:rPr lang="ru-RU" dirty="0"/>
              <a:t>Опция E5 «Внутренняя память алиби» сохраняет все необработанные значения во внутренней памяти</a:t>
            </a:r>
          </a:p>
          <a:p>
            <a:r>
              <a:rPr lang="ru-RU" dirty="0"/>
              <a:t>Сохраняются только те значения, которые используются в приложении. (во время взвешивания образцов / взвешивания тары!)</a:t>
            </a:r>
          </a:p>
          <a:p>
            <a:r>
              <a:rPr lang="ru-RU" dirty="0"/>
              <a:t>Если приложение не запущено, данные помещаются в память алиби нажатием кнопки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10837" y="128692"/>
            <a:ext cx="1804572" cy="621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1483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96713"/>
            <a:ext cx="10515600" cy="772762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Графическое отображение данных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908050" y="1295870"/>
            <a:ext cx="4254500" cy="2319211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370994" y="1295870"/>
            <a:ext cx="4254500" cy="230581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10837" y="54202"/>
            <a:ext cx="1804572" cy="62184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7565" y="3978003"/>
            <a:ext cx="4375150" cy="239456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70994" y="3894523"/>
            <a:ext cx="4254500" cy="2319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6268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5AE73C4C-40D1-4254-A72F-ECA45D7556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6338" y="860325"/>
            <a:ext cx="4383535" cy="5245100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65C31EF3-50DE-49B4-8FEB-E36B5F3F3690}"/>
              </a:ext>
            </a:extLst>
          </p:cNvPr>
          <p:cNvSpPr/>
          <p:nvPr/>
        </p:nvSpPr>
        <p:spPr>
          <a:xfrm>
            <a:off x="6206475" y="2898100"/>
            <a:ext cx="180087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/>
          </a:p>
          <a:p>
            <a:r>
              <a:rPr lang="ru-RU" sz="1400" dirty="0"/>
              <a:t>***</a:t>
            </a:r>
          </a:p>
          <a:p>
            <a:r>
              <a:rPr lang="ru-RU" sz="1400" dirty="0"/>
              <a:t>Ношение данного костюма не даёт Вам возможности летать</a:t>
            </a:r>
          </a:p>
        </p:txBody>
      </p:sp>
      <p:sp>
        <p:nvSpPr>
          <p:cNvPr id="19" name="Объект 2">
            <a:extLst>
              <a:ext uri="{FF2B5EF4-FFF2-40B4-BE49-F238E27FC236}">
                <a16:creationId xmlns:a16="http://schemas.microsoft.com/office/drawing/2014/main" id="{5B57AB84-B19F-444F-8C90-3D3C37C61644}"/>
              </a:ext>
            </a:extLst>
          </p:cNvPr>
          <p:cNvSpPr txBox="1">
            <a:spLocks/>
          </p:cNvSpPr>
          <p:nvPr/>
        </p:nvSpPr>
        <p:spPr>
          <a:xfrm>
            <a:off x="8039873" y="3257120"/>
            <a:ext cx="3967977" cy="3600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 err="1"/>
              <a:t>Combics</a:t>
            </a:r>
            <a:r>
              <a:rPr lang="en-US" sz="2400" b="1" dirty="0"/>
              <a:t> ® SPC</a:t>
            </a:r>
            <a:r>
              <a:rPr lang="ru-RU" sz="2400" b="1" dirty="0"/>
              <a:t> – инструментальная часть системы контроля  фасованных товаров,</a:t>
            </a:r>
            <a:br>
              <a:rPr lang="ru-RU" sz="2400" b="1" dirty="0"/>
            </a:br>
            <a:r>
              <a:rPr lang="ru-RU" sz="2400" b="1" dirty="0"/>
              <a:t>но не собственно система!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42D1591-0AEB-4373-B481-75B29F1CF9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934" y="640701"/>
            <a:ext cx="2967092" cy="5747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1819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89100" y="130853"/>
            <a:ext cx="8334130" cy="1325563"/>
          </a:xfrm>
        </p:spPr>
        <p:txBody>
          <a:bodyPr>
            <a:normAutofit fontScale="90000"/>
          </a:bodyPr>
          <a:lstStyle/>
          <a:p>
            <a:pPr algn="ctr"/>
            <a:br>
              <a:rPr lang="ru-RU" dirty="0"/>
            </a:br>
            <a:r>
              <a:rPr lang="ru-RU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Combics ® SPC</a:t>
            </a:r>
            <a:br>
              <a:rPr lang="ru-RU" dirty="0"/>
            </a:b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912092" y="1232155"/>
            <a:ext cx="2923930" cy="3124200"/>
          </a:xfrm>
          <a:prstGeom prst="rect">
            <a:avLst/>
          </a:prstGeom>
        </p:spPr>
      </p:pic>
      <p:sp>
        <p:nvSpPr>
          <p:cNvPr id="10" name="Объект 2">
            <a:extLst>
              <a:ext uri="{FF2B5EF4-FFF2-40B4-BE49-F238E27FC236}">
                <a16:creationId xmlns:a16="http://schemas.microsoft.com/office/drawing/2014/main" id="{C3ECC34B-BF90-4095-92CB-D971BF7050FF}"/>
              </a:ext>
            </a:extLst>
          </p:cNvPr>
          <p:cNvSpPr txBox="1">
            <a:spLocks/>
          </p:cNvSpPr>
          <p:nvPr/>
        </p:nvSpPr>
        <p:spPr>
          <a:xfrm>
            <a:off x="3949211" y="1456416"/>
            <a:ext cx="7512539" cy="35346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Типовое, опробованное, распространённое решение,</a:t>
            </a:r>
            <a:r>
              <a:rPr lang="en-US" dirty="0"/>
              <a:t> </a:t>
            </a:r>
            <a:br>
              <a:rPr lang="ru-RU" dirty="0"/>
            </a:br>
            <a:r>
              <a:rPr lang="ru-RU" dirty="0"/>
              <a:t>на базе весов от лидера рынка.</a:t>
            </a:r>
          </a:p>
          <a:p>
            <a:r>
              <a:rPr lang="ru-RU" dirty="0"/>
              <a:t>Аппаратная реализация контрольных алгоритмов, защита от ошибок и воздействий</a:t>
            </a:r>
          </a:p>
          <a:p>
            <a:r>
              <a:rPr lang="ru-RU" dirty="0"/>
              <a:t>Привычное для продвинутых пользователей и неоспариваемое ими в случае инспекций</a:t>
            </a:r>
          </a:p>
          <a:p>
            <a:r>
              <a:rPr lang="ru-RU" dirty="0"/>
              <a:t>Возможна быстрая адаптация </a:t>
            </a:r>
            <a:r>
              <a:rPr lang="ru-RU" dirty="0" err="1"/>
              <a:t>еврорегламентов</a:t>
            </a:r>
            <a:r>
              <a:rPr lang="ru-RU" dirty="0"/>
              <a:t> применения в инспекционной работе и быстрое развёртывание системы контроля  фасованных товаров в упаковках в России для защиты потребителей и добропорядочных производителей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47720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ÐÐ°ÑÑÐ¸Ð½ÐºÐ¸ Ð¿Ð¾ Ð·Ð°Ð¿ÑÐ¾ÑÑ sartorius intec">
            <a:extLst>
              <a:ext uri="{FF2B5EF4-FFF2-40B4-BE49-F238E27FC236}">
                <a16:creationId xmlns:a16="http://schemas.microsoft.com/office/drawing/2014/main" id="{1E8FC90F-3815-41F2-9064-E31D476466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301" y="2237902"/>
            <a:ext cx="4845892" cy="2716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ÐÐ°ÑÑÐ¸Ð½ÐºÐ¸ Ð¿Ð¾ Ð·Ð°Ð¿ÑÐ¾ÑÑ">
            <a:extLst>
              <a:ext uri="{FF2B5EF4-FFF2-40B4-BE49-F238E27FC236}">
                <a16:creationId xmlns:a16="http://schemas.microsoft.com/office/drawing/2014/main" id="{5445F5DC-AC0A-4B9A-83E9-8DBEA60FAB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791" y="2237902"/>
            <a:ext cx="4965250" cy="2763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Стрелка: вправо 14">
            <a:extLst>
              <a:ext uri="{FF2B5EF4-FFF2-40B4-BE49-F238E27FC236}">
                <a16:creationId xmlns:a16="http://schemas.microsoft.com/office/drawing/2014/main" id="{3A39DC97-AC7D-465C-8080-A7DD30A8CAAD}"/>
              </a:ext>
            </a:extLst>
          </p:cNvPr>
          <p:cNvSpPr/>
          <p:nvPr/>
        </p:nvSpPr>
        <p:spPr>
          <a:xfrm>
            <a:off x="5994965" y="3225645"/>
            <a:ext cx="650739" cy="56098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бъект 2">
            <a:extLst>
              <a:ext uri="{FF2B5EF4-FFF2-40B4-BE49-F238E27FC236}">
                <a16:creationId xmlns:a16="http://schemas.microsoft.com/office/drawing/2014/main" id="{D3D16001-64D8-40C1-BF94-679CB71EF1E4}"/>
              </a:ext>
            </a:extLst>
          </p:cNvPr>
          <p:cNvSpPr txBox="1">
            <a:spLocks/>
          </p:cNvSpPr>
          <p:nvPr/>
        </p:nvSpPr>
        <p:spPr>
          <a:xfrm>
            <a:off x="1911350" y="4318164"/>
            <a:ext cx="8147050" cy="1765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/>
              <a:t>2018: весы на большую нагрузку, датчики, системы промышленного контроля</a:t>
            </a:r>
          </a:p>
        </p:txBody>
      </p:sp>
    </p:spTree>
    <p:extLst>
      <p:ext uri="{BB962C8B-B14F-4D97-AF65-F5344CB8AC3E}">
        <p14:creationId xmlns:p14="http://schemas.microsoft.com/office/powerpoint/2010/main" val="34845215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62138" y="183450"/>
            <a:ext cx="8467723" cy="1182289"/>
          </a:xfrm>
        </p:spPr>
        <p:txBody>
          <a:bodyPr>
            <a:normAutofit fontScale="90000"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Требования к партии фасованных товаров в упаковках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489383" y="1701668"/>
            <a:ext cx="4895056" cy="2279782"/>
          </a:xfrm>
        </p:spPr>
        <p:txBody>
          <a:bodyPr>
            <a:normAutofit/>
          </a:bodyPr>
          <a:lstStyle/>
          <a:p>
            <a:r>
              <a:rPr lang="ru-RU" dirty="0"/>
              <a:t>среднее содержимое нетто партии фасованных товаров в упаковках  должно быть равно или больше номинального значения нетто в партии</a:t>
            </a:r>
          </a:p>
          <a:p>
            <a:r>
              <a:rPr lang="ru-RU" dirty="0"/>
              <a:t>Допускается, чтобы только 2% упаковок ниже -T1.</a:t>
            </a:r>
          </a:p>
          <a:p>
            <a:r>
              <a:rPr lang="ru-RU" dirty="0"/>
              <a:t>Не допускаются упаковки ниже - T2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10837" y="119900"/>
            <a:ext cx="1804572" cy="6218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91" y="-957874"/>
            <a:ext cx="6549099" cy="703384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E3528E7-7B1D-490D-ABDB-DF8D568B3E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1794" y="4557713"/>
            <a:ext cx="1912938" cy="1819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9132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5792" y="131885"/>
            <a:ext cx="1804572" cy="62184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32085" y="-360006"/>
            <a:ext cx="9231924" cy="1767254"/>
          </a:xfrm>
        </p:spPr>
        <p:txBody>
          <a:bodyPr>
            <a:normAutofit fontScale="90000"/>
          </a:bodyPr>
          <a:lstStyle/>
          <a:p>
            <a:pPr algn="ctr"/>
            <a:br>
              <a:rPr lang="ru-RU" dirty="0"/>
            </a:b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Решения для контроля фасованных товаров в упаковках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434354" y="1090303"/>
            <a:ext cx="2836985" cy="2511078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4025370" y="1486591"/>
            <a:ext cx="2856078" cy="31242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15569" y="3411917"/>
            <a:ext cx="2836985" cy="2448548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457B36DD-841D-4510-A626-D850E31A0380}"/>
              </a:ext>
            </a:extLst>
          </p:cNvPr>
          <p:cNvSpPr/>
          <p:nvPr/>
        </p:nvSpPr>
        <p:spPr>
          <a:xfrm>
            <a:off x="389904" y="3676564"/>
            <a:ext cx="243546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/>
          </a:p>
          <a:p>
            <a:r>
              <a:rPr lang="ru-RU" sz="2400" b="1" dirty="0"/>
              <a:t>Статические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159289C-8FCA-4E6E-AC77-E7096CE17323}"/>
              </a:ext>
            </a:extLst>
          </p:cNvPr>
          <p:cNvSpPr/>
          <p:nvPr/>
        </p:nvSpPr>
        <p:spPr>
          <a:xfrm>
            <a:off x="9215860" y="5664891"/>
            <a:ext cx="243546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/>
          </a:p>
          <a:p>
            <a:r>
              <a:rPr lang="ru-RU" sz="2400" b="1" dirty="0"/>
              <a:t>Сетевые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7B520E32-94E5-4D2A-A466-C18DF2A4859D}"/>
              </a:ext>
            </a:extLst>
          </p:cNvPr>
          <p:cNvSpPr/>
          <p:nvPr/>
        </p:nvSpPr>
        <p:spPr>
          <a:xfrm>
            <a:off x="4235674" y="4636190"/>
            <a:ext cx="243546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/>
          </a:p>
          <a:p>
            <a:r>
              <a:rPr lang="ru-RU" sz="2400" b="1" dirty="0"/>
              <a:t>Динамические</a:t>
            </a:r>
          </a:p>
        </p:txBody>
      </p:sp>
    </p:spTree>
    <p:extLst>
      <p:ext uri="{BB962C8B-B14F-4D97-AF65-F5344CB8AC3E}">
        <p14:creationId xmlns:p14="http://schemas.microsoft.com/office/powerpoint/2010/main" val="7168694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6242" y="0"/>
            <a:ext cx="10018713" cy="1395866"/>
          </a:xfrm>
        </p:spPr>
        <p:txBody>
          <a:bodyPr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Системная архитектура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SPC @ Enterprise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019" y="1924050"/>
            <a:ext cx="6295556" cy="3770781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607967" y="1231900"/>
            <a:ext cx="4895056" cy="4559300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 Решения  для рабочей  станции  или  сетевые  </a:t>
            </a:r>
          </a:p>
          <a:p>
            <a:r>
              <a:rPr lang="ru-RU" dirty="0"/>
              <a:t>Архитектура  на  основе  базы  данных MS SQL - прямая  привязка  всех  клиентов  к  базе  данных  SQL</a:t>
            </a:r>
          </a:p>
          <a:p>
            <a:r>
              <a:rPr lang="ru-RU" dirty="0"/>
              <a:t>Позволяют осуществлять распределённую установку или виртуализацию системы (например, через терминальные серверы / клиенты, такие как </a:t>
            </a:r>
            <a:r>
              <a:rPr lang="ru-RU" dirty="0" err="1"/>
              <a:t>Citrix</a:t>
            </a:r>
            <a:r>
              <a:rPr lang="ru-RU" dirty="0"/>
              <a:t> или </a:t>
            </a:r>
            <a:r>
              <a:rPr lang="ru-RU" dirty="0" err="1"/>
              <a:t>VMWare</a:t>
            </a:r>
            <a:r>
              <a:rPr lang="ru-RU" dirty="0"/>
              <a:t>)</a:t>
            </a:r>
          </a:p>
          <a:p>
            <a:r>
              <a:rPr lang="ru-RU" dirty="0"/>
              <a:t> Объем базы данных позволяет хранить и извлекать большие объемы данных без потери производительности - полное использование доступных ресурсов SQL</a:t>
            </a:r>
          </a:p>
          <a:p>
            <a:r>
              <a:rPr lang="ru-RU" dirty="0"/>
              <a:t>64-битная архитектура для оптимальной производительности   </a:t>
            </a:r>
          </a:p>
          <a:p>
            <a:r>
              <a:rPr lang="ru-RU" dirty="0"/>
              <a:t>Данные в базе данных защищены  и не могут быть изменены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96301" y="76087"/>
            <a:ext cx="1798476" cy="621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6157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0961" y="31112"/>
            <a:ext cx="1798476" cy="62184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89100" y="130853"/>
            <a:ext cx="8334130" cy="1325563"/>
          </a:xfrm>
        </p:spPr>
        <p:txBody>
          <a:bodyPr>
            <a:normAutofit fontScale="90000"/>
          </a:bodyPr>
          <a:lstStyle/>
          <a:p>
            <a:pPr algn="ctr"/>
            <a:br>
              <a:rPr lang="ru-RU" dirty="0"/>
            </a:br>
            <a:r>
              <a:rPr lang="ru-RU" sz="27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Combics®SPC</a:t>
            </a:r>
            <a:r>
              <a:rPr lang="ru-RU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| компактное решение для инспекционного контроля упаковок и контроля линий дозирования</a:t>
            </a:r>
            <a:br>
              <a:rPr lang="ru-RU" dirty="0"/>
            </a:b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912092" y="1232155"/>
            <a:ext cx="2923930" cy="3124200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4183765" y="2578688"/>
            <a:ext cx="1440818" cy="173037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87708" y="995767"/>
            <a:ext cx="1889924" cy="5590158"/>
          </a:xfrm>
          <a:prstGeom prst="rect">
            <a:avLst/>
          </a:prstGeom>
        </p:spPr>
      </p:pic>
      <p:sp>
        <p:nvSpPr>
          <p:cNvPr id="10" name="Объект 2">
            <a:extLst>
              <a:ext uri="{FF2B5EF4-FFF2-40B4-BE49-F238E27FC236}">
                <a16:creationId xmlns:a16="http://schemas.microsoft.com/office/drawing/2014/main" id="{C3ECC34B-BF90-4095-92CB-D971BF7050FF}"/>
              </a:ext>
            </a:extLst>
          </p:cNvPr>
          <p:cNvSpPr txBox="1">
            <a:spLocks/>
          </p:cNvSpPr>
          <p:nvPr/>
        </p:nvSpPr>
        <p:spPr>
          <a:xfrm>
            <a:off x="1219200" y="4445164"/>
            <a:ext cx="8978900" cy="17303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С начала 80-х годов признанный поставщик систем взвешивания нетто для контроля упаковок</a:t>
            </a:r>
          </a:p>
          <a:p>
            <a:r>
              <a:rPr lang="ru-RU" dirty="0"/>
              <a:t>Особенно распространены системы </a:t>
            </a:r>
            <a:r>
              <a:rPr lang="ru-RU" dirty="0" err="1"/>
              <a:t>SartoPac</a:t>
            </a:r>
            <a:endParaRPr lang="ru-RU" dirty="0"/>
          </a:p>
          <a:p>
            <a:r>
              <a:rPr lang="ru-RU" dirty="0"/>
              <a:t>Наиболее доступное автономное решение для компаний малого и среднего бизнеса</a:t>
            </a:r>
          </a:p>
          <a:p>
            <a:r>
              <a:rPr lang="ru-RU" dirty="0"/>
              <a:t>Совместимо с сетевыми решениями </a:t>
            </a:r>
            <a:r>
              <a:rPr lang="ru-RU" dirty="0" err="1"/>
              <a:t>ProControl</a:t>
            </a:r>
            <a:r>
              <a:rPr lang="ru-RU" dirty="0"/>
              <a:t> для </a:t>
            </a:r>
            <a:r>
              <a:rPr lang="ru-RU" dirty="0" err="1"/>
              <a:t>Windows</a:t>
            </a:r>
            <a:r>
              <a:rPr lang="ru-RU" dirty="0"/>
              <a:t> / </a:t>
            </a:r>
            <a:r>
              <a:rPr lang="ru-RU" dirty="0" err="1"/>
              <a:t>ProControl</a:t>
            </a:r>
            <a:r>
              <a:rPr lang="ru-RU" dirty="0"/>
              <a:t> @ </a:t>
            </a:r>
            <a:r>
              <a:rPr lang="ru-RU" dirty="0" err="1"/>
              <a:t>Enterprise</a:t>
            </a:r>
            <a:r>
              <a:rPr lang="ru-RU" dirty="0"/>
              <a:t> SPC.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646D31A-C00E-4216-8A88-76D991DCDFA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48558" y="1419085"/>
            <a:ext cx="636455" cy="296442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14E7738-7476-4B5A-BC2E-A1353E78F6A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72326" y="1977319"/>
            <a:ext cx="2273537" cy="2352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5145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0349" y="158261"/>
            <a:ext cx="9673128" cy="1055077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Индикатор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Combics3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71198" y="1778000"/>
            <a:ext cx="5338020" cy="4013200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892800" y="1422400"/>
            <a:ext cx="5610223" cy="4368800"/>
          </a:xfrm>
        </p:spPr>
        <p:txBody>
          <a:bodyPr>
            <a:normAutofit/>
          </a:bodyPr>
          <a:lstStyle/>
          <a:p>
            <a:r>
              <a:rPr lang="ru-RU" dirty="0"/>
              <a:t>выбор между IP44 и IP69K</a:t>
            </a:r>
          </a:p>
          <a:p>
            <a:r>
              <a:rPr lang="ru-RU" dirty="0"/>
              <a:t>поворотная передняя панель</a:t>
            </a:r>
          </a:p>
          <a:p>
            <a:r>
              <a:rPr lang="ru-RU" dirty="0"/>
              <a:t>графический дисплей</a:t>
            </a:r>
          </a:p>
          <a:p>
            <a:r>
              <a:rPr lang="ru-RU" dirty="0"/>
              <a:t>10.000 e АЦП опционально</a:t>
            </a:r>
          </a:p>
          <a:p>
            <a:r>
              <a:rPr lang="ru-RU" dirty="0"/>
              <a:t>Подключение до 3 весов</a:t>
            </a:r>
          </a:p>
          <a:p>
            <a:r>
              <a:rPr lang="ru-RU" dirty="0" err="1"/>
              <a:t>Автоюстировка</a:t>
            </a:r>
            <a:r>
              <a:rPr lang="ru-RU" dirty="0"/>
              <a:t> для цифровых платформ</a:t>
            </a:r>
          </a:p>
          <a:p>
            <a:r>
              <a:rPr lang="ru-RU" dirty="0"/>
              <a:t>внутренняя память алиби на 130 000 записей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13885" y="63954"/>
            <a:ext cx="1798476" cy="621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1834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6384" y="1"/>
            <a:ext cx="9208477" cy="77643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Конфигурации 1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70792" y="1118299"/>
            <a:ext cx="2700762" cy="1597290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70792" y="3991891"/>
            <a:ext cx="3842623" cy="272005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0792" y="2967335"/>
            <a:ext cx="2536156" cy="88399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31977" y="97611"/>
            <a:ext cx="1798476" cy="621846"/>
          </a:xfrm>
          <a:prstGeom prst="rect">
            <a:avLst/>
          </a:prstGeom>
        </p:spPr>
      </p:pic>
      <p:graphicFrame>
        <p:nvGraphicFramePr>
          <p:cNvPr id="10" name="Tabelle 1">
            <a:extLst>
              <a:ext uri="{FF2B5EF4-FFF2-40B4-BE49-F238E27FC236}">
                <a16:creationId xmlns:a16="http://schemas.microsoft.com/office/drawing/2014/main" id="{274BE040-3264-4FEA-8ADF-B13D8DC882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8833380"/>
              </p:ext>
            </p:extLst>
          </p:nvPr>
        </p:nvGraphicFramePr>
        <p:xfrm>
          <a:off x="4683980" y="1118299"/>
          <a:ext cx="7446473" cy="34037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24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98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4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16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7415">
                <a:tc>
                  <a:txBody>
                    <a:bodyPr/>
                    <a:lstStyle/>
                    <a:p>
                      <a:r>
                        <a:rPr lang="ru-RU" sz="1000" dirty="0"/>
                        <a:t>Тип</a:t>
                      </a:r>
                      <a:endParaRPr lang="de-DE" sz="1000" dirty="0"/>
                    </a:p>
                  </a:txBody>
                  <a:tcPr marL="91439" marR="91439" marT="39987" marB="39987"/>
                </a:tc>
                <a:tc>
                  <a:txBody>
                    <a:bodyPr/>
                    <a:lstStyle/>
                    <a:p>
                      <a:r>
                        <a:rPr lang="de-DE" sz="1000" dirty="0"/>
                        <a:t>Max. / d / e (g)</a:t>
                      </a:r>
                    </a:p>
                  </a:txBody>
                  <a:tcPr marL="91439" marR="91439" marT="39987" marB="39987"/>
                </a:tc>
                <a:tc>
                  <a:txBody>
                    <a:bodyPr/>
                    <a:lstStyle/>
                    <a:p>
                      <a:r>
                        <a:rPr lang="de-DE" sz="1000" dirty="0"/>
                        <a:t>IP</a:t>
                      </a:r>
                    </a:p>
                  </a:txBody>
                  <a:tcPr marL="91439" marR="91439" marT="39987" marB="39987"/>
                </a:tc>
                <a:tc>
                  <a:txBody>
                    <a:bodyPr/>
                    <a:lstStyle/>
                    <a:p>
                      <a:r>
                        <a:rPr lang="ru-RU" sz="1000" dirty="0"/>
                        <a:t>Упаковки</a:t>
                      </a:r>
                      <a:endParaRPr lang="de-DE" sz="1000" dirty="0"/>
                    </a:p>
                  </a:txBody>
                  <a:tcPr marL="91439" marR="91439" marT="39987" marB="3998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7233">
                <a:tc>
                  <a:txBody>
                    <a:bodyPr/>
                    <a:lstStyle/>
                    <a:p>
                      <a:r>
                        <a:rPr lang="de-DE" sz="1000" b="1" dirty="0"/>
                        <a:t>CAHLE-SPC</a:t>
                      </a:r>
                      <a:r>
                        <a:rPr lang="de-DE" sz="1000" dirty="0"/>
                        <a:t>-06SCE</a:t>
                      </a:r>
                    </a:p>
                  </a:txBody>
                  <a:tcPr marL="91439" marR="91439" marT="39987" marB="39987"/>
                </a:tc>
                <a:tc>
                  <a:txBody>
                    <a:bodyPr/>
                    <a:lstStyle/>
                    <a:p>
                      <a:r>
                        <a:rPr lang="de-DE" sz="1000" dirty="0"/>
                        <a:t>620/0,001/0,01</a:t>
                      </a:r>
                    </a:p>
                  </a:txBody>
                  <a:tcPr marL="91439" marR="91439" marT="39987" marB="39987"/>
                </a:tc>
                <a:tc>
                  <a:txBody>
                    <a:bodyPr/>
                    <a:lstStyle/>
                    <a:p>
                      <a:r>
                        <a:rPr lang="de-DE" sz="1000" dirty="0"/>
                        <a:t>IP44 / IP54</a:t>
                      </a:r>
                    </a:p>
                  </a:txBody>
                  <a:tcPr marL="91439" marR="91439" marT="39987" marB="39987"/>
                </a:tc>
                <a:tc>
                  <a:txBody>
                    <a:bodyPr/>
                    <a:lstStyle/>
                    <a:p>
                      <a:r>
                        <a:rPr lang="de-DE" sz="1000" dirty="0"/>
                        <a:t>≥ 0,2g/ml</a:t>
                      </a:r>
                    </a:p>
                  </a:txBody>
                  <a:tcPr marL="91439" marR="91439" marT="39987" marB="39987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7233">
                <a:tc>
                  <a:txBody>
                    <a:bodyPr/>
                    <a:lstStyle/>
                    <a:p>
                      <a:r>
                        <a:rPr lang="de-DE" sz="1000" b="1" dirty="0"/>
                        <a:t>CAHLE-SPC</a:t>
                      </a:r>
                      <a:r>
                        <a:rPr lang="de-DE" sz="1000" dirty="0"/>
                        <a:t>-2SCE</a:t>
                      </a:r>
                    </a:p>
                  </a:txBody>
                  <a:tcPr marL="91439" marR="91439" marT="39987" marB="39987"/>
                </a:tc>
                <a:tc>
                  <a:txBody>
                    <a:bodyPr/>
                    <a:lstStyle/>
                    <a:p>
                      <a:r>
                        <a:rPr lang="de-DE" sz="1000" dirty="0"/>
                        <a:t>2.200/0,01/0,1</a:t>
                      </a:r>
                    </a:p>
                  </a:txBody>
                  <a:tcPr marL="91439" marR="91439" marT="39987" marB="39987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/>
                        <a:t>IP44 / IP54</a:t>
                      </a:r>
                    </a:p>
                  </a:txBody>
                  <a:tcPr marL="91439" marR="91439" marT="39987" marB="39987"/>
                </a:tc>
                <a:tc>
                  <a:txBody>
                    <a:bodyPr/>
                    <a:lstStyle/>
                    <a:p>
                      <a:r>
                        <a:rPr lang="de-DE" sz="1000" dirty="0"/>
                        <a:t>≥ 5g/ml</a:t>
                      </a:r>
                    </a:p>
                  </a:txBody>
                  <a:tcPr marL="91439" marR="91439" marT="39987" marB="39987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7233">
                <a:tc>
                  <a:txBody>
                    <a:bodyPr/>
                    <a:lstStyle/>
                    <a:p>
                      <a:r>
                        <a:rPr lang="de-DE" sz="1000" b="1" dirty="0"/>
                        <a:t>CAHLE-SPC</a:t>
                      </a:r>
                      <a:r>
                        <a:rPr lang="de-DE" sz="1000" dirty="0"/>
                        <a:t>-6HCE</a:t>
                      </a:r>
                    </a:p>
                  </a:txBody>
                  <a:tcPr marL="91439" marR="91439" marT="39987" marB="39987"/>
                </a:tc>
                <a:tc>
                  <a:txBody>
                    <a:bodyPr/>
                    <a:lstStyle/>
                    <a:p>
                      <a:r>
                        <a:rPr lang="de-DE" sz="1000" dirty="0"/>
                        <a:t>6.200/0,01/0,1</a:t>
                      </a:r>
                    </a:p>
                  </a:txBody>
                  <a:tcPr marL="91439" marR="91439" marT="39987" marB="39987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/>
                        <a:t>IP44 / IP54</a:t>
                      </a:r>
                    </a:p>
                  </a:txBody>
                  <a:tcPr marL="91439" marR="91439" marT="39987" marB="39987"/>
                </a:tc>
                <a:tc>
                  <a:txBody>
                    <a:bodyPr/>
                    <a:lstStyle/>
                    <a:p>
                      <a:r>
                        <a:rPr lang="de-DE" sz="1000" dirty="0"/>
                        <a:t>≥ 5g/ml</a:t>
                      </a:r>
                    </a:p>
                  </a:txBody>
                  <a:tcPr marL="91439" marR="91439" marT="39987" marB="39987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7415">
                <a:tc>
                  <a:txBody>
                    <a:bodyPr/>
                    <a:lstStyle/>
                    <a:p>
                      <a:r>
                        <a:rPr lang="de-DE" sz="1000" b="1" dirty="0"/>
                        <a:t>CAHLE-SPC</a:t>
                      </a:r>
                      <a:r>
                        <a:rPr lang="de-DE" sz="1000" dirty="0"/>
                        <a:t>-6SCE</a:t>
                      </a:r>
                    </a:p>
                  </a:txBody>
                  <a:tcPr marL="91439" marR="91439" marT="39987" marB="39987"/>
                </a:tc>
                <a:tc>
                  <a:txBody>
                    <a:bodyPr/>
                    <a:lstStyle/>
                    <a:p>
                      <a:r>
                        <a:rPr lang="de-DE" sz="1000" dirty="0"/>
                        <a:t>6.200/0,1/1</a:t>
                      </a:r>
                    </a:p>
                  </a:txBody>
                  <a:tcPr marL="91439" marR="91439" marT="39987" marB="39987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/>
                        <a:t>IP44 / IP54</a:t>
                      </a:r>
                    </a:p>
                  </a:txBody>
                  <a:tcPr marL="91439" marR="91439" marT="39987" marB="39987"/>
                </a:tc>
                <a:tc>
                  <a:txBody>
                    <a:bodyPr/>
                    <a:lstStyle/>
                    <a:p>
                      <a:r>
                        <a:rPr lang="de-DE" sz="1000" dirty="0"/>
                        <a:t>≥150g/ml</a:t>
                      </a:r>
                    </a:p>
                  </a:txBody>
                  <a:tcPr marL="91439" marR="91439" marT="39987" marB="39987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7233">
                <a:tc>
                  <a:txBody>
                    <a:bodyPr/>
                    <a:lstStyle/>
                    <a:p>
                      <a:r>
                        <a:rPr lang="de-DE" sz="1000" b="1" dirty="0"/>
                        <a:t>CAHLE-SPC</a:t>
                      </a:r>
                      <a:r>
                        <a:rPr lang="de-DE" sz="1000" dirty="0"/>
                        <a:t>-12ICE</a:t>
                      </a:r>
                    </a:p>
                  </a:txBody>
                  <a:tcPr marL="91439" marR="91439" marT="39987" marB="39987"/>
                </a:tc>
                <a:tc>
                  <a:txBody>
                    <a:bodyPr/>
                    <a:lstStyle/>
                    <a:p>
                      <a:r>
                        <a:rPr lang="de-DE" sz="1000" dirty="0"/>
                        <a:t>12.000/0,5/0,5</a:t>
                      </a:r>
                    </a:p>
                  </a:txBody>
                  <a:tcPr marL="91439" marR="91439" marT="39987" marB="39987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/>
                        <a:t>IP44 / IP54</a:t>
                      </a:r>
                    </a:p>
                  </a:txBody>
                  <a:tcPr marL="91439" marR="91439" marT="39987" marB="39987"/>
                </a:tc>
                <a:tc>
                  <a:txBody>
                    <a:bodyPr/>
                    <a:lstStyle/>
                    <a:p>
                      <a:r>
                        <a:rPr lang="de-DE" sz="1000" dirty="0"/>
                        <a:t>≥ 50g/ml</a:t>
                      </a:r>
                    </a:p>
                  </a:txBody>
                  <a:tcPr marL="91439" marR="91439" marT="39987" marB="39987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24376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6384" y="1"/>
            <a:ext cx="9208477" cy="77643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Конфигурации 2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70792" y="1118299"/>
            <a:ext cx="2700762" cy="159729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792" y="2967335"/>
            <a:ext cx="2536156" cy="88399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31977" y="97611"/>
            <a:ext cx="1798476" cy="62184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3826D85-776D-4FDA-98EE-9DE101AE69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885" y="4229100"/>
            <a:ext cx="4048095" cy="2219136"/>
          </a:xfrm>
          <a:prstGeom prst="rect">
            <a:avLst/>
          </a:prstGeom>
        </p:spPr>
      </p:pic>
      <p:graphicFrame>
        <p:nvGraphicFramePr>
          <p:cNvPr id="11" name="Tabelle 1">
            <a:extLst>
              <a:ext uri="{FF2B5EF4-FFF2-40B4-BE49-F238E27FC236}">
                <a16:creationId xmlns:a16="http://schemas.microsoft.com/office/drawing/2014/main" id="{82C04940-31C0-42CD-A901-2FC0EDD02F85}"/>
              </a:ext>
            </a:extLst>
          </p:cNvPr>
          <p:cNvGraphicFramePr>
            <a:graphicFrameLocks noGrp="1"/>
          </p:cNvGraphicFramePr>
          <p:nvPr/>
        </p:nvGraphicFramePr>
        <p:xfrm>
          <a:off x="4824412" y="1118299"/>
          <a:ext cx="7189787" cy="28949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7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0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737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582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30016">
                <a:tc>
                  <a:txBody>
                    <a:bodyPr/>
                    <a:lstStyle/>
                    <a:p>
                      <a:r>
                        <a:rPr lang="ru-RU" sz="1100" dirty="0"/>
                        <a:t>Тип</a:t>
                      </a:r>
                      <a:endParaRPr lang="de-DE" sz="1100" dirty="0"/>
                    </a:p>
                  </a:txBody>
                  <a:tcPr marL="91439" marR="91439" marT="42655" marB="42655"/>
                </a:tc>
                <a:tc>
                  <a:txBody>
                    <a:bodyPr/>
                    <a:lstStyle/>
                    <a:p>
                      <a:r>
                        <a:rPr lang="de-DE" sz="1100" dirty="0"/>
                        <a:t>Max. / d / e (g)</a:t>
                      </a:r>
                    </a:p>
                  </a:txBody>
                  <a:tcPr marL="91439" marR="91439" marT="42655" marB="42655"/>
                </a:tc>
                <a:tc>
                  <a:txBody>
                    <a:bodyPr/>
                    <a:lstStyle/>
                    <a:p>
                      <a:r>
                        <a:rPr lang="de-DE" sz="1100" dirty="0"/>
                        <a:t>IP</a:t>
                      </a:r>
                    </a:p>
                  </a:txBody>
                  <a:tcPr marL="91439" marR="91439" marT="42655" marB="42655"/>
                </a:tc>
                <a:tc>
                  <a:txBody>
                    <a:bodyPr/>
                    <a:lstStyle/>
                    <a:p>
                      <a:r>
                        <a:rPr lang="ru-RU" sz="1100" dirty="0"/>
                        <a:t>Упаковки</a:t>
                      </a:r>
                    </a:p>
                    <a:p>
                      <a:endParaRPr lang="de-DE" sz="1100" dirty="0"/>
                    </a:p>
                  </a:txBody>
                  <a:tcPr marL="91439" marR="91439" marT="42655" marB="4265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29862">
                <a:tc>
                  <a:txBody>
                    <a:bodyPr/>
                    <a:lstStyle/>
                    <a:p>
                      <a:r>
                        <a:rPr lang="de-DE" sz="1100" b="1" dirty="0"/>
                        <a:t>CAWP-SPC</a:t>
                      </a:r>
                      <a:r>
                        <a:rPr lang="de-DE" sz="1100" dirty="0"/>
                        <a:t>-3NCE</a:t>
                      </a:r>
                    </a:p>
                  </a:txBody>
                  <a:tcPr marL="91458" marR="91458" marT="42623" marB="42623"/>
                </a:tc>
                <a:tc>
                  <a:txBody>
                    <a:bodyPr/>
                    <a:lstStyle/>
                    <a:p>
                      <a:r>
                        <a:rPr lang="de-DE" sz="1100" dirty="0"/>
                        <a:t>3.000/2x3000/0,5</a:t>
                      </a:r>
                    </a:p>
                  </a:txBody>
                  <a:tcPr marL="91458" marR="91458" marT="42623" marB="42623"/>
                </a:tc>
                <a:tc>
                  <a:txBody>
                    <a:bodyPr/>
                    <a:lstStyle/>
                    <a:p>
                      <a:r>
                        <a:rPr lang="de-DE" sz="1100" dirty="0"/>
                        <a:t>IP44 / IP65</a:t>
                      </a:r>
                    </a:p>
                  </a:txBody>
                  <a:tcPr marL="91458" marR="91458" marT="42623" marB="42623"/>
                </a:tc>
                <a:tc>
                  <a:txBody>
                    <a:bodyPr/>
                    <a:lstStyle/>
                    <a:p>
                      <a:r>
                        <a:rPr lang="de-DE" sz="1100" dirty="0"/>
                        <a:t>≥ 50g/ml</a:t>
                      </a:r>
                    </a:p>
                  </a:txBody>
                  <a:tcPr marL="91458" marR="91458" marT="42623" marB="42623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5023">
                <a:tc>
                  <a:txBody>
                    <a:bodyPr/>
                    <a:lstStyle/>
                    <a:p>
                      <a:r>
                        <a:rPr lang="de-DE" sz="1100" b="1" dirty="0"/>
                        <a:t>CAWP-SPC</a:t>
                      </a:r>
                      <a:r>
                        <a:rPr lang="de-DE" sz="1100" dirty="0"/>
                        <a:t>-6NCE</a:t>
                      </a:r>
                    </a:p>
                  </a:txBody>
                  <a:tcPr marL="91458" marR="91458" marT="42623" marB="42623"/>
                </a:tc>
                <a:tc>
                  <a:txBody>
                    <a:bodyPr/>
                    <a:lstStyle/>
                    <a:p>
                      <a:r>
                        <a:rPr lang="de-DE" sz="1100" dirty="0"/>
                        <a:t>6.000/2x3000/1</a:t>
                      </a:r>
                    </a:p>
                  </a:txBody>
                  <a:tcPr marL="91458" marR="91458" marT="42623" marB="42623"/>
                </a:tc>
                <a:tc>
                  <a:txBody>
                    <a:bodyPr/>
                    <a:lstStyle/>
                    <a:p>
                      <a:r>
                        <a:rPr lang="de-DE" sz="1100" dirty="0"/>
                        <a:t>IP44 / IP65</a:t>
                      </a:r>
                    </a:p>
                  </a:txBody>
                  <a:tcPr marL="91458" marR="91458" marT="42623" marB="42623"/>
                </a:tc>
                <a:tc>
                  <a:txBody>
                    <a:bodyPr/>
                    <a:lstStyle/>
                    <a:p>
                      <a:r>
                        <a:rPr lang="de-DE" sz="1100" dirty="0"/>
                        <a:t>≥ 150g/ml</a:t>
                      </a:r>
                    </a:p>
                  </a:txBody>
                  <a:tcPr marL="91458" marR="91458" marT="42623" marB="42623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399406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раллакс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Параллакс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араллакс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TM03457496[[fn=Параллакс]]</Template>
  <TotalTime>535</TotalTime>
  <Words>549</Words>
  <Application>Microsoft Office PowerPoint</Application>
  <PresentationFormat>Широкоэкранный</PresentationFormat>
  <Paragraphs>132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Corbel</vt:lpstr>
      <vt:lpstr>Параллакс</vt:lpstr>
      <vt:lpstr>О возможности оснащения испытательных лабораторий автоматизированными весами для контроля характеристик партии фасованных товаров в упаковках</vt:lpstr>
      <vt:lpstr>Презентация PowerPoint</vt:lpstr>
      <vt:lpstr>Требования к партии фасованных товаров в упаковках</vt:lpstr>
      <vt:lpstr> Решения для контроля фасованных товаров в упаковках</vt:lpstr>
      <vt:lpstr>Системная архитектура SPC @ Enterprise</vt:lpstr>
      <vt:lpstr> Combics®SPC | компактное решение для инспекционного контроля упаковок и контроля линий дозирования </vt:lpstr>
      <vt:lpstr>Индикатор Combics3</vt:lpstr>
      <vt:lpstr>Конфигурации 1</vt:lpstr>
      <vt:lpstr>Конфигурации 2</vt:lpstr>
      <vt:lpstr>Конфигурации 3</vt:lpstr>
      <vt:lpstr>Конфигурации 4</vt:lpstr>
      <vt:lpstr> Управление данными / интервал выборки</vt:lpstr>
      <vt:lpstr>Внутренняя память алиби</vt:lpstr>
      <vt:lpstr>Графическое отображение данных</vt:lpstr>
      <vt:lpstr>Презентация PowerPoint</vt:lpstr>
      <vt:lpstr> Combics ® SPC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Mishneva, Ekaterina (Sartoros)</dc:creator>
  <cp:lastModifiedBy>Юрий Новиков</cp:lastModifiedBy>
  <cp:revision>66</cp:revision>
  <cp:lastPrinted>2018-05-15T15:00:48Z</cp:lastPrinted>
  <dcterms:created xsi:type="dcterms:W3CDTF">2018-05-15T08:51:12Z</dcterms:created>
  <dcterms:modified xsi:type="dcterms:W3CDTF">2018-05-16T00:45:19Z</dcterms:modified>
</cp:coreProperties>
</file>